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72" r:id="rId3"/>
    <p:sldId id="274" r:id="rId4"/>
    <p:sldId id="276" r:id="rId5"/>
    <p:sldId id="303" r:id="rId6"/>
    <p:sldId id="304" r:id="rId7"/>
    <p:sldId id="302" r:id="rId8"/>
    <p:sldId id="306" r:id="rId9"/>
    <p:sldId id="305" r:id="rId10"/>
    <p:sldId id="307" r:id="rId11"/>
    <p:sldId id="308" r:id="rId12"/>
    <p:sldId id="279" r:id="rId13"/>
    <p:sldId id="309" r:id="rId14"/>
    <p:sldId id="277" r:id="rId15"/>
    <p:sldId id="310" r:id="rId16"/>
    <p:sldId id="280" r:id="rId17"/>
    <p:sldId id="263" r:id="rId18"/>
    <p:sldId id="300" r:id="rId19"/>
    <p:sldId id="29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86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60" autoAdjust="0"/>
    <p:restoredTop sz="83170" autoAdjust="0"/>
  </p:normalViewPr>
  <p:slideViewPr>
    <p:cSldViewPr>
      <p:cViewPr varScale="1">
        <p:scale>
          <a:sx n="59" d="100"/>
          <a:sy n="59" d="100"/>
        </p:scale>
        <p:origin x="32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D6586A-DA6B-4B49-AD49-DEDDB9FD8EB6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EEDAF8D-8C01-4ACF-9059-CCE946062F90}">
      <dgm:prSet phldrT="[Текст]" custT="1"/>
      <dgm:spPr>
        <a:solidFill>
          <a:srgbClr val="C00000"/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2000" dirty="0" smtClean="0"/>
            <a:t>1</a:t>
          </a:r>
          <a:endParaRPr lang="ru-RU" sz="2000" dirty="0"/>
        </a:p>
      </dgm:t>
    </dgm:pt>
    <dgm:pt modelId="{56FAA3FC-521F-43CC-96CA-1DD5D839C36A}" type="parTrans" cxnId="{EB8B1EE7-207A-43A2-A7A1-3253956C1BED}">
      <dgm:prSet/>
      <dgm:spPr/>
      <dgm:t>
        <a:bodyPr/>
        <a:lstStyle/>
        <a:p>
          <a:endParaRPr lang="ru-RU" sz="2000"/>
        </a:p>
      </dgm:t>
    </dgm:pt>
    <dgm:pt modelId="{16EE1A84-5A06-42E2-9447-F8F7E2652FF0}" type="sibTrans" cxnId="{EB8B1EE7-207A-43A2-A7A1-3253956C1BED}">
      <dgm:prSet/>
      <dgm:spPr/>
      <dgm:t>
        <a:bodyPr/>
        <a:lstStyle/>
        <a:p>
          <a:endParaRPr lang="ru-RU" sz="2000"/>
        </a:p>
      </dgm:t>
    </dgm:pt>
    <dgm:pt modelId="{0594FBF5-68A4-47D8-BE07-E058A5247E35}">
      <dgm:prSet phldrT="[Текст]" custT="1"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solidFill>
                <a:srgbClr val="002060"/>
              </a:solidFill>
            </a:rPr>
            <a:t>   необходима интеграция БВС в общее воздушное пространство, обеспечивающее совместное использование с пилотируемыми ВС. </a:t>
          </a:r>
          <a:endParaRPr lang="ru-RU" sz="2000" dirty="0" smtClean="0">
            <a:solidFill>
              <a:srgbClr val="002060"/>
            </a:solidFill>
          </a:endParaRPr>
        </a:p>
      </dgm:t>
    </dgm:pt>
    <dgm:pt modelId="{312E58F7-1A58-4522-958D-DABE51A73984}" type="parTrans" cxnId="{EFF72A12-617B-45B3-A8C1-F9D0B80156C6}">
      <dgm:prSet/>
      <dgm:spPr/>
      <dgm:t>
        <a:bodyPr/>
        <a:lstStyle/>
        <a:p>
          <a:endParaRPr lang="ru-RU" sz="2000"/>
        </a:p>
      </dgm:t>
    </dgm:pt>
    <dgm:pt modelId="{27DABF7C-2C64-49EF-9340-CC4E4FD0F8AF}" type="sibTrans" cxnId="{EFF72A12-617B-45B3-A8C1-F9D0B80156C6}">
      <dgm:prSet/>
      <dgm:spPr/>
      <dgm:t>
        <a:bodyPr/>
        <a:lstStyle/>
        <a:p>
          <a:endParaRPr lang="ru-RU" sz="2000"/>
        </a:p>
      </dgm:t>
    </dgm:pt>
    <dgm:pt modelId="{D47F68B8-B1C8-4C10-9D6A-86FEBBF0C6DB}">
      <dgm:prSet phldrT="[Текст]" custT="1"/>
      <dgm:spPr>
        <a:solidFill>
          <a:srgbClr val="C00000"/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2000" dirty="0" smtClean="0"/>
            <a:t>2</a:t>
          </a:r>
          <a:endParaRPr lang="ru-RU" sz="2000" dirty="0"/>
        </a:p>
      </dgm:t>
    </dgm:pt>
    <dgm:pt modelId="{76817821-1FC0-4B4D-87F4-FB7EE69B7E45}" type="parTrans" cxnId="{2B06144B-EC13-4CED-BE64-690D09FB5B65}">
      <dgm:prSet/>
      <dgm:spPr/>
      <dgm:t>
        <a:bodyPr/>
        <a:lstStyle/>
        <a:p>
          <a:endParaRPr lang="ru-RU" sz="2000"/>
        </a:p>
      </dgm:t>
    </dgm:pt>
    <dgm:pt modelId="{E1CE2A51-E46A-4C7D-A659-6E55CF22E503}" type="sibTrans" cxnId="{2B06144B-EC13-4CED-BE64-690D09FB5B65}">
      <dgm:prSet/>
      <dgm:spPr/>
      <dgm:t>
        <a:bodyPr/>
        <a:lstStyle/>
        <a:p>
          <a:endParaRPr lang="ru-RU" sz="2000"/>
        </a:p>
      </dgm:t>
    </dgm:pt>
    <dgm:pt modelId="{CF721CF4-A1ED-4623-8ACD-1FC3C7693871}">
      <dgm:prSet phldrT="[Текст]" custT="1"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solidFill>
                <a:srgbClr val="002060"/>
              </a:solidFill>
            </a:rPr>
            <a:t>    целесообразно иметь уведомительный порядок выполнения полетов БВС при тушении лесных пожаров и ликвидации ЧС</a:t>
          </a:r>
          <a:endParaRPr lang="ru-RU" sz="2000" b="1" dirty="0">
            <a:solidFill>
              <a:srgbClr val="002060"/>
            </a:solidFill>
          </a:endParaRPr>
        </a:p>
      </dgm:t>
    </dgm:pt>
    <dgm:pt modelId="{EA8D65F1-E788-4C88-A676-05653D4CE8F8}" type="parTrans" cxnId="{390F1EA3-A410-4692-A82A-24F8894C0EAF}">
      <dgm:prSet/>
      <dgm:spPr/>
      <dgm:t>
        <a:bodyPr/>
        <a:lstStyle/>
        <a:p>
          <a:endParaRPr lang="ru-RU" sz="2000"/>
        </a:p>
      </dgm:t>
    </dgm:pt>
    <dgm:pt modelId="{2BFBA523-55E1-42F4-8143-BECCD5E331A8}" type="sibTrans" cxnId="{390F1EA3-A410-4692-A82A-24F8894C0EAF}">
      <dgm:prSet/>
      <dgm:spPr/>
      <dgm:t>
        <a:bodyPr/>
        <a:lstStyle/>
        <a:p>
          <a:endParaRPr lang="ru-RU" sz="2000"/>
        </a:p>
      </dgm:t>
    </dgm:pt>
    <dgm:pt modelId="{99BB383B-D755-43F8-B4C5-580B14859FE9}">
      <dgm:prSet phldrT="[Текст]" custT="1"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</a:rPr>
            <a:t>    требуется возможность  оперативного создания </a:t>
          </a:r>
          <a:r>
            <a:rPr lang="ru-RU" sz="2000" b="1" dirty="0" err="1" smtClean="0">
              <a:solidFill>
                <a:srgbClr val="002060"/>
              </a:solidFill>
            </a:rPr>
            <a:t>ортофотопланов</a:t>
          </a:r>
          <a:r>
            <a:rPr lang="ru-RU" sz="2000" b="1" dirty="0" smtClean="0">
              <a:solidFill>
                <a:srgbClr val="002060"/>
              </a:solidFill>
            </a:rPr>
            <a:t>, 3Д-карт местности, аэрофотосъемки при тушении лесных пожаров и ликвидации ЧС</a:t>
          </a:r>
          <a:endParaRPr lang="ru-RU" sz="2000" b="1" dirty="0">
            <a:solidFill>
              <a:srgbClr val="002060"/>
            </a:solidFill>
          </a:endParaRPr>
        </a:p>
      </dgm:t>
    </dgm:pt>
    <dgm:pt modelId="{2F77D5CB-686B-425F-9CE0-97DDC6ECA6EC}" type="parTrans" cxnId="{250E39F1-46BA-4719-9ED3-7A74A2CC4ED6}">
      <dgm:prSet/>
      <dgm:spPr/>
      <dgm:t>
        <a:bodyPr/>
        <a:lstStyle/>
        <a:p>
          <a:endParaRPr lang="ru-RU" sz="2000"/>
        </a:p>
      </dgm:t>
    </dgm:pt>
    <dgm:pt modelId="{21E5BA1F-3C38-4A25-A438-704C58E05476}" type="sibTrans" cxnId="{250E39F1-46BA-4719-9ED3-7A74A2CC4ED6}">
      <dgm:prSet/>
      <dgm:spPr/>
      <dgm:t>
        <a:bodyPr/>
        <a:lstStyle/>
        <a:p>
          <a:endParaRPr lang="ru-RU" sz="2000"/>
        </a:p>
      </dgm:t>
    </dgm:pt>
    <dgm:pt modelId="{9FE08D39-C9C6-429D-A116-AA8217B87B49}">
      <dgm:prSet phldrT="[Текст]" custT="1"/>
      <dgm:spPr>
        <a:solidFill>
          <a:srgbClr val="C00000"/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2000" dirty="0" smtClean="0"/>
            <a:t>3</a:t>
          </a:r>
          <a:endParaRPr lang="ru-RU" sz="2000" dirty="0"/>
        </a:p>
      </dgm:t>
    </dgm:pt>
    <dgm:pt modelId="{60F12BA4-019A-468F-8D4A-304D562791BB}" type="parTrans" cxnId="{2D2B158D-B60E-4539-8AC4-6C4A9EE57B82}">
      <dgm:prSet/>
      <dgm:spPr/>
      <dgm:t>
        <a:bodyPr/>
        <a:lstStyle/>
        <a:p>
          <a:endParaRPr lang="ru-RU" sz="2000"/>
        </a:p>
      </dgm:t>
    </dgm:pt>
    <dgm:pt modelId="{E6DEB2DB-0DE4-40A5-8E94-7DFF3A1528C5}" type="sibTrans" cxnId="{2D2B158D-B60E-4539-8AC4-6C4A9EE57B82}">
      <dgm:prSet/>
      <dgm:spPr/>
      <dgm:t>
        <a:bodyPr/>
        <a:lstStyle/>
        <a:p>
          <a:endParaRPr lang="ru-RU" sz="2000"/>
        </a:p>
      </dgm:t>
    </dgm:pt>
    <dgm:pt modelId="{8F804FC3-CA31-4D80-9F5D-280052F914C5}" type="pres">
      <dgm:prSet presAssocID="{90D6586A-DA6B-4B49-AD49-DEDDB9FD8EB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0EF7D7-E430-4D24-A40E-47DD197CB3A5}" type="pres">
      <dgm:prSet presAssocID="{4EEDAF8D-8C01-4ACF-9059-CCE946062F90}" presName="composite" presStyleCnt="0"/>
      <dgm:spPr/>
    </dgm:pt>
    <dgm:pt modelId="{DCBBE6DC-024A-428F-95FF-7937F2B6E0FF}" type="pres">
      <dgm:prSet presAssocID="{4EEDAF8D-8C01-4ACF-9059-CCE946062F90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CEECA3-37E3-4C3E-BFBF-8235E1E341F9}" type="pres">
      <dgm:prSet presAssocID="{4EEDAF8D-8C01-4ACF-9059-CCE946062F90}" presName="descendantText" presStyleLbl="alignAcc1" presStyleIdx="0" presStyleCnt="3" custScaleY="1186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8B9441-9EA2-4A73-93AA-E2FF897D153A}" type="pres">
      <dgm:prSet presAssocID="{16EE1A84-5A06-42E2-9447-F8F7E2652FF0}" presName="sp" presStyleCnt="0"/>
      <dgm:spPr/>
    </dgm:pt>
    <dgm:pt modelId="{36155932-C543-4F2D-B008-9390616880B5}" type="pres">
      <dgm:prSet presAssocID="{D47F68B8-B1C8-4C10-9D6A-86FEBBF0C6DB}" presName="composite" presStyleCnt="0"/>
      <dgm:spPr/>
    </dgm:pt>
    <dgm:pt modelId="{3ECB1F20-C554-478F-92AA-7BBB5A861C15}" type="pres">
      <dgm:prSet presAssocID="{D47F68B8-B1C8-4C10-9D6A-86FEBBF0C6DB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6E5F94-6C7A-4809-9BBD-6696B66CB565}" type="pres">
      <dgm:prSet presAssocID="{D47F68B8-B1C8-4C10-9D6A-86FEBBF0C6DB}" presName="descendantText" presStyleLbl="alignAcc1" presStyleIdx="1" presStyleCnt="3" custScaleY="1192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EC26D8-159A-4330-9BEB-26330C9ABDB5}" type="pres">
      <dgm:prSet presAssocID="{E1CE2A51-E46A-4C7D-A659-6E55CF22E503}" presName="sp" presStyleCnt="0"/>
      <dgm:spPr/>
    </dgm:pt>
    <dgm:pt modelId="{DB71374B-2158-4498-AA6A-0BEE125BAD74}" type="pres">
      <dgm:prSet presAssocID="{9FE08D39-C9C6-429D-A116-AA8217B87B49}" presName="composite" presStyleCnt="0"/>
      <dgm:spPr/>
    </dgm:pt>
    <dgm:pt modelId="{46C6B755-7924-43E7-8EB6-722A6194B26C}" type="pres">
      <dgm:prSet presAssocID="{9FE08D39-C9C6-429D-A116-AA8217B87B49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E4A6CC-1505-4B6B-82FB-AA052D3173C0}" type="pres">
      <dgm:prSet presAssocID="{9FE08D39-C9C6-429D-A116-AA8217B87B49}" presName="descendantText" presStyleLbl="alignAcc1" presStyleIdx="2" presStyleCnt="3" custScaleY="121575" custLinFactNeighborX="597" custLinFactNeighborY="22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FF72A12-617B-45B3-A8C1-F9D0B80156C6}" srcId="{4EEDAF8D-8C01-4ACF-9059-CCE946062F90}" destId="{0594FBF5-68A4-47D8-BE07-E058A5247E35}" srcOrd="0" destOrd="0" parTransId="{312E58F7-1A58-4522-958D-DABE51A73984}" sibTransId="{27DABF7C-2C64-49EF-9340-CC4E4FD0F8AF}"/>
    <dgm:cxn modelId="{250E39F1-46BA-4719-9ED3-7A74A2CC4ED6}" srcId="{9FE08D39-C9C6-429D-A116-AA8217B87B49}" destId="{99BB383B-D755-43F8-B4C5-580B14859FE9}" srcOrd="0" destOrd="0" parTransId="{2F77D5CB-686B-425F-9CE0-97DDC6ECA6EC}" sibTransId="{21E5BA1F-3C38-4A25-A438-704C58E05476}"/>
    <dgm:cxn modelId="{EB8B1EE7-207A-43A2-A7A1-3253956C1BED}" srcId="{90D6586A-DA6B-4B49-AD49-DEDDB9FD8EB6}" destId="{4EEDAF8D-8C01-4ACF-9059-CCE946062F90}" srcOrd="0" destOrd="0" parTransId="{56FAA3FC-521F-43CC-96CA-1DD5D839C36A}" sibTransId="{16EE1A84-5A06-42E2-9447-F8F7E2652FF0}"/>
    <dgm:cxn modelId="{669D8DB1-AE0C-4213-ADB2-D2C58C89FBF5}" type="presOf" srcId="{4EEDAF8D-8C01-4ACF-9059-CCE946062F90}" destId="{DCBBE6DC-024A-428F-95FF-7937F2B6E0FF}" srcOrd="0" destOrd="0" presId="urn:microsoft.com/office/officeart/2005/8/layout/chevron2"/>
    <dgm:cxn modelId="{42A51F45-ED4A-4D95-BAC6-6D38B369929A}" type="presOf" srcId="{D47F68B8-B1C8-4C10-9D6A-86FEBBF0C6DB}" destId="{3ECB1F20-C554-478F-92AA-7BBB5A861C15}" srcOrd="0" destOrd="0" presId="urn:microsoft.com/office/officeart/2005/8/layout/chevron2"/>
    <dgm:cxn modelId="{16AD50AA-23C3-4CDE-8E24-0F141D2DDFC3}" type="presOf" srcId="{CF721CF4-A1ED-4623-8ACD-1FC3C7693871}" destId="{926E5F94-6C7A-4809-9BBD-6696B66CB565}" srcOrd="0" destOrd="0" presId="urn:microsoft.com/office/officeart/2005/8/layout/chevron2"/>
    <dgm:cxn modelId="{041C829A-2A6F-45D5-9C78-9719EA030D3B}" type="presOf" srcId="{90D6586A-DA6B-4B49-AD49-DEDDB9FD8EB6}" destId="{8F804FC3-CA31-4D80-9F5D-280052F914C5}" srcOrd="0" destOrd="0" presId="urn:microsoft.com/office/officeart/2005/8/layout/chevron2"/>
    <dgm:cxn modelId="{1170725A-AD34-4166-800D-A9B50508F2B4}" type="presOf" srcId="{0594FBF5-68A4-47D8-BE07-E058A5247E35}" destId="{6CCEECA3-37E3-4C3E-BFBF-8235E1E341F9}" srcOrd="0" destOrd="0" presId="urn:microsoft.com/office/officeart/2005/8/layout/chevron2"/>
    <dgm:cxn modelId="{2B06144B-EC13-4CED-BE64-690D09FB5B65}" srcId="{90D6586A-DA6B-4B49-AD49-DEDDB9FD8EB6}" destId="{D47F68B8-B1C8-4C10-9D6A-86FEBBF0C6DB}" srcOrd="1" destOrd="0" parTransId="{76817821-1FC0-4B4D-87F4-FB7EE69B7E45}" sibTransId="{E1CE2A51-E46A-4C7D-A659-6E55CF22E503}"/>
    <dgm:cxn modelId="{DC25F4F8-A175-4EE8-B90C-FCE4D262C56F}" type="presOf" srcId="{99BB383B-D755-43F8-B4C5-580B14859FE9}" destId="{04E4A6CC-1505-4B6B-82FB-AA052D3173C0}" srcOrd="0" destOrd="0" presId="urn:microsoft.com/office/officeart/2005/8/layout/chevron2"/>
    <dgm:cxn modelId="{01511C1D-17AA-403A-94A7-07A96690856B}" type="presOf" srcId="{9FE08D39-C9C6-429D-A116-AA8217B87B49}" destId="{46C6B755-7924-43E7-8EB6-722A6194B26C}" srcOrd="0" destOrd="0" presId="urn:microsoft.com/office/officeart/2005/8/layout/chevron2"/>
    <dgm:cxn modelId="{2D2B158D-B60E-4539-8AC4-6C4A9EE57B82}" srcId="{90D6586A-DA6B-4B49-AD49-DEDDB9FD8EB6}" destId="{9FE08D39-C9C6-429D-A116-AA8217B87B49}" srcOrd="2" destOrd="0" parTransId="{60F12BA4-019A-468F-8D4A-304D562791BB}" sibTransId="{E6DEB2DB-0DE4-40A5-8E94-7DFF3A1528C5}"/>
    <dgm:cxn modelId="{390F1EA3-A410-4692-A82A-24F8894C0EAF}" srcId="{D47F68B8-B1C8-4C10-9D6A-86FEBBF0C6DB}" destId="{CF721CF4-A1ED-4623-8ACD-1FC3C7693871}" srcOrd="0" destOrd="0" parTransId="{EA8D65F1-E788-4C88-A676-05653D4CE8F8}" sibTransId="{2BFBA523-55E1-42F4-8143-BECCD5E331A8}"/>
    <dgm:cxn modelId="{4CCC28DE-4D90-498B-983C-4FF5B828B0E5}" type="presParOf" srcId="{8F804FC3-CA31-4D80-9F5D-280052F914C5}" destId="{E40EF7D7-E430-4D24-A40E-47DD197CB3A5}" srcOrd="0" destOrd="0" presId="urn:microsoft.com/office/officeart/2005/8/layout/chevron2"/>
    <dgm:cxn modelId="{3DD926B0-1C6B-4434-8FE0-80EC89FE82DB}" type="presParOf" srcId="{E40EF7D7-E430-4D24-A40E-47DD197CB3A5}" destId="{DCBBE6DC-024A-428F-95FF-7937F2B6E0FF}" srcOrd="0" destOrd="0" presId="urn:microsoft.com/office/officeart/2005/8/layout/chevron2"/>
    <dgm:cxn modelId="{D17A1EAA-468E-4A35-BDB7-01EBA7AA47E8}" type="presParOf" srcId="{E40EF7D7-E430-4D24-A40E-47DD197CB3A5}" destId="{6CCEECA3-37E3-4C3E-BFBF-8235E1E341F9}" srcOrd="1" destOrd="0" presId="urn:microsoft.com/office/officeart/2005/8/layout/chevron2"/>
    <dgm:cxn modelId="{51504966-F62A-496F-9DDD-3C0794A18854}" type="presParOf" srcId="{8F804FC3-CA31-4D80-9F5D-280052F914C5}" destId="{398B9441-9EA2-4A73-93AA-E2FF897D153A}" srcOrd="1" destOrd="0" presId="urn:microsoft.com/office/officeart/2005/8/layout/chevron2"/>
    <dgm:cxn modelId="{1D10CC0D-1F33-4EF0-A051-148F61CF4C2A}" type="presParOf" srcId="{8F804FC3-CA31-4D80-9F5D-280052F914C5}" destId="{36155932-C543-4F2D-B008-9390616880B5}" srcOrd="2" destOrd="0" presId="urn:microsoft.com/office/officeart/2005/8/layout/chevron2"/>
    <dgm:cxn modelId="{9C95264A-2095-4A7F-B1EA-3FA4C2BD129D}" type="presParOf" srcId="{36155932-C543-4F2D-B008-9390616880B5}" destId="{3ECB1F20-C554-478F-92AA-7BBB5A861C15}" srcOrd="0" destOrd="0" presId="urn:microsoft.com/office/officeart/2005/8/layout/chevron2"/>
    <dgm:cxn modelId="{A70C8069-0BCF-4B66-8188-7EF431EB7457}" type="presParOf" srcId="{36155932-C543-4F2D-B008-9390616880B5}" destId="{926E5F94-6C7A-4809-9BBD-6696B66CB565}" srcOrd="1" destOrd="0" presId="urn:microsoft.com/office/officeart/2005/8/layout/chevron2"/>
    <dgm:cxn modelId="{10EFA038-1BF6-4B36-AE1F-4ADB4CE14A24}" type="presParOf" srcId="{8F804FC3-CA31-4D80-9F5D-280052F914C5}" destId="{8CEC26D8-159A-4330-9BEB-26330C9ABDB5}" srcOrd="3" destOrd="0" presId="urn:microsoft.com/office/officeart/2005/8/layout/chevron2"/>
    <dgm:cxn modelId="{76C7E3AA-6058-432A-9A90-BE6FBF9511C9}" type="presParOf" srcId="{8F804FC3-CA31-4D80-9F5D-280052F914C5}" destId="{DB71374B-2158-4498-AA6A-0BEE125BAD74}" srcOrd="4" destOrd="0" presId="urn:microsoft.com/office/officeart/2005/8/layout/chevron2"/>
    <dgm:cxn modelId="{44645E35-0ABE-4BA9-B6B0-BD8E450E168B}" type="presParOf" srcId="{DB71374B-2158-4498-AA6A-0BEE125BAD74}" destId="{46C6B755-7924-43E7-8EB6-722A6194B26C}" srcOrd="0" destOrd="0" presId="urn:microsoft.com/office/officeart/2005/8/layout/chevron2"/>
    <dgm:cxn modelId="{42A2418A-9718-41D6-89B9-93C81E679464}" type="presParOf" srcId="{DB71374B-2158-4498-AA6A-0BEE125BAD74}" destId="{04E4A6CC-1505-4B6B-82FB-AA052D3173C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BBE6DC-024A-428F-95FF-7937F2B6E0FF}">
      <dsp:nvSpPr>
        <dsp:cNvPr id="0" name=""/>
        <dsp:cNvSpPr/>
      </dsp:nvSpPr>
      <dsp:spPr>
        <a:xfrm rot="5400000">
          <a:off x="-252111" y="365688"/>
          <a:ext cx="1680741" cy="1176519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1</a:t>
          </a:r>
          <a:endParaRPr lang="ru-RU" sz="2000" kern="1200" dirty="0"/>
        </a:p>
      </dsp:txBody>
      <dsp:txXfrm rot="-5400000">
        <a:off x="1" y="701837"/>
        <a:ext cx="1176519" cy="504222"/>
      </dsp:txXfrm>
    </dsp:sp>
    <dsp:sp modelId="{6CCEECA3-37E3-4C3E-BFBF-8235E1E341F9}">
      <dsp:nvSpPr>
        <dsp:cNvPr id="0" name=""/>
        <dsp:cNvSpPr/>
      </dsp:nvSpPr>
      <dsp:spPr>
        <a:xfrm rot="5400000">
          <a:off x="3797774" y="-2609574"/>
          <a:ext cx="1296273" cy="65387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000" b="1" kern="1200" dirty="0" smtClean="0">
              <a:solidFill>
                <a:srgbClr val="002060"/>
              </a:solidFill>
            </a:rPr>
            <a:t>   необходима интеграция БВС в общее воздушное пространство, обеспечивающее совместное использование с пилотируемыми ВС. </a:t>
          </a:r>
          <a:endParaRPr lang="ru-RU" sz="2000" kern="1200" dirty="0" smtClean="0">
            <a:solidFill>
              <a:srgbClr val="002060"/>
            </a:solidFill>
          </a:endParaRPr>
        </a:p>
      </dsp:txBody>
      <dsp:txXfrm rot="-5400000">
        <a:off x="1176519" y="74960"/>
        <a:ext cx="6475505" cy="1169715"/>
      </dsp:txXfrm>
    </dsp:sp>
    <dsp:sp modelId="{3ECB1F20-C554-478F-92AA-7BBB5A861C15}">
      <dsp:nvSpPr>
        <dsp:cNvPr id="0" name=""/>
        <dsp:cNvSpPr/>
      </dsp:nvSpPr>
      <dsp:spPr>
        <a:xfrm rot="5400000">
          <a:off x="-252111" y="1972399"/>
          <a:ext cx="1680741" cy="1176519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2</a:t>
          </a:r>
          <a:endParaRPr lang="ru-RU" sz="2000" kern="1200" dirty="0"/>
        </a:p>
      </dsp:txBody>
      <dsp:txXfrm rot="-5400000">
        <a:off x="1" y="2308548"/>
        <a:ext cx="1176519" cy="504222"/>
      </dsp:txXfrm>
    </dsp:sp>
    <dsp:sp modelId="{926E5F94-6C7A-4809-9BBD-6696B66CB565}">
      <dsp:nvSpPr>
        <dsp:cNvPr id="0" name=""/>
        <dsp:cNvSpPr/>
      </dsp:nvSpPr>
      <dsp:spPr>
        <a:xfrm rot="5400000">
          <a:off x="3794792" y="-1002862"/>
          <a:ext cx="1302238" cy="65387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000" b="1" kern="1200" dirty="0" smtClean="0">
              <a:solidFill>
                <a:srgbClr val="002060"/>
              </a:solidFill>
            </a:rPr>
            <a:t>    целесообразно иметь уведомительный порядок выполнения полетов БВС при тушении лесных пожаров и ликвидации ЧС</a:t>
          </a:r>
          <a:endParaRPr lang="ru-RU" sz="2000" b="1" kern="1200" dirty="0">
            <a:solidFill>
              <a:srgbClr val="002060"/>
            </a:solidFill>
          </a:endParaRPr>
        </a:p>
      </dsp:txBody>
      <dsp:txXfrm rot="-5400000">
        <a:off x="1176519" y="1678981"/>
        <a:ext cx="6475214" cy="1175098"/>
      </dsp:txXfrm>
    </dsp:sp>
    <dsp:sp modelId="{46C6B755-7924-43E7-8EB6-722A6194B26C}">
      <dsp:nvSpPr>
        <dsp:cNvPr id="0" name=""/>
        <dsp:cNvSpPr/>
      </dsp:nvSpPr>
      <dsp:spPr>
        <a:xfrm rot="5400000">
          <a:off x="-252111" y="3592084"/>
          <a:ext cx="1680741" cy="1176519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3</a:t>
          </a:r>
          <a:endParaRPr lang="ru-RU" sz="2000" kern="1200" dirty="0"/>
        </a:p>
      </dsp:txBody>
      <dsp:txXfrm rot="-5400000">
        <a:off x="1" y="3928233"/>
        <a:ext cx="1176519" cy="504222"/>
      </dsp:txXfrm>
    </dsp:sp>
    <dsp:sp modelId="{04E4A6CC-1505-4B6B-82FB-AA052D3173C0}">
      <dsp:nvSpPr>
        <dsp:cNvPr id="0" name=""/>
        <dsp:cNvSpPr/>
      </dsp:nvSpPr>
      <dsp:spPr>
        <a:xfrm rot="5400000">
          <a:off x="3781819" y="641861"/>
          <a:ext cx="1328185" cy="65387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2060"/>
              </a:solidFill>
            </a:rPr>
            <a:t>    требуется возможность  оперативного создания </a:t>
          </a:r>
          <a:r>
            <a:rPr lang="ru-RU" sz="2000" b="1" kern="1200" dirty="0" err="1" smtClean="0">
              <a:solidFill>
                <a:srgbClr val="002060"/>
              </a:solidFill>
            </a:rPr>
            <a:t>ортофотопланов</a:t>
          </a:r>
          <a:r>
            <a:rPr lang="ru-RU" sz="2000" b="1" kern="1200" dirty="0" smtClean="0">
              <a:solidFill>
                <a:srgbClr val="002060"/>
              </a:solidFill>
            </a:rPr>
            <a:t>, 3Д-карт местности, аэрофотосъемки при тушении лесных пожаров и ликвидации ЧС</a:t>
          </a:r>
          <a:endParaRPr lang="ru-RU" sz="2000" b="1" kern="1200" dirty="0">
            <a:solidFill>
              <a:srgbClr val="002060"/>
            </a:solidFill>
          </a:endParaRPr>
        </a:p>
      </dsp:txBody>
      <dsp:txXfrm rot="-5400000">
        <a:off x="1176520" y="3311998"/>
        <a:ext cx="6473947" cy="11985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B5A68-6F95-4AC5-AF56-252AEE1BE44D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D438A-725E-4EB7-8104-8B9B5B969B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904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D438A-725E-4EB7-8104-8B9B5B969BA9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4945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D438A-725E-4EB7-8104-8B9B5B969BA9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892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D438A-725E-4EB7-8104-8B9B5B969BA9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038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2010-12 годах применялись при тушении лесных пожаров в Московской, Рязанской,</a:t>
            </a:r>
            <a:r>
              <a:rPr lang="ru-RU" baseline="0" dirty="0" smtClean="0"/>
              <a:t> Ивановской, Томской, Амурской</a:t>
            </a:r>
            <a:r>
              <a:rPr lang="ru-RU" dirty="0" smtClean="0"/>
              <a:t> областях.</a:t>
            </a:r>
          </a:p>
          <a:p>
            <a:r>
              <a:rPr lang="ru-RU" dirty="0" smtClean="0"/>
              <a:t>Противодействие</a:t>
            </a:r>
            <a:r>
              <a:rPr lang="ru-RU" baseline="0" dirty="0" smtClean="0"/>
              <a:t> незаконному обороту древесины в Вологодской, Амурской областях, Красноярском крае.</a:t>
            </a:r>
          </a:p>
          <a:p>
            <a:r>
              <a:rPr lang="ru-RU" baseline="0" dirty="0" smtClean="0"/>
              <a:t>Проведение лесопатологического обследования в Красноярском крае.</a:t>
            </a:r>
          </a:p>
          <a:p>
            <a:r>
              <a:rPr lang="ru-RU" baseline="0" dirty="0" smtClean="0"/>
              <a:t>Разработаны алгоритмы информационного обмена в </a:t>
            </a:r>
            <a:r>
              <a:rPr lang="ru-RU" baseline="0" dirty="0" err="1" smtClean="0"/>
              <a:t>ИСДМ-Рослесхоз</a:t>
            </a:r>
            <a:r>
              <a:rPr lang="ru-RU" baseline="0" dirty="0" smtClean="0"/>
              <a:t> и ИТС «Ясень»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D438A-725E-4EB7-8104-8B9B5B969BA9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677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2010-12 годах применялись при тушении лесных пожаров в Московской, Рязанской,</a:t>
            </a:r>
            <a:r>
              <a:rPr lang="ru-RU" baseline="0" dirty="0" smtClean="0"/>
              <a:t> Ивановской, Томской, Амурской</a:t>
            </a:r>
            <a:r>
              <a:rPr lang="ru-RU" dirty="0" smtClean="0"/>
              <a:t> областях.</a:t>
            </a:r>
          </a:p>
          <a:p>
            <a:r>
              <a:rPr lang="ru-RU" dirty="0" smtClean="0"/>
              <a:t>Противодействие</a:t>
            </a:r>
            <a:r>
              <a:rPr lang="ru-RU" baseline="0" dirty="0" smtClean="0"/>
              <a:t> незаконному обороту древесины в Вологодской, Амурской областях, Красноярском крае.</a:t>
            </a:r>
          </a:p>
          <a:p>
            <a:r>
              <a:rPr lang="ru-RU" baseline="0" dirty="0" smtClean="0"/>
              <a:t>Проведение лесопатологического обследования в Красноярском крае.</a:t>
            </a:r>
          </a:p>
          <a:p>
            <a:r>
              <a:rPr lang="ru-RU" baseline="0" dirty="0" smtClean="0"/>
              <a:t>Разработаны алгоритмы информационного обмена в </a:t>
            </a:r>
            <a:r>
              <a:rPr lang="ru-RU" baseline="0" dirty="0" err="1" smtClean="0"/>
              <a:t>ИСДМ-Рослесхоз</a:t>
            </a:r>
            <a:r>
              <a:rPr lang="ru-RU" baseline="0" dirty="0" smtClean="0"/>
              <a:t> и ИТС «Ясень»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D438A-725E-4EB7-8104-8B9B5B969BA9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413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2010-12 годах применялись при тушении лесных пожаров в Московской, Рязанской,</a:t>
            </a:r>
            <a:r>
              <a:rPr lang="ru-RU" baseline="0" dirty="0" smtClean="0"/>
              <a:t> Ивановской, Томской, Амурской</a:t>
            </a:r>
            <a:r>
              <a:rPr lang="ru-RU" dirty="0" smtClean="0"/>
              <a:t> областях.</a:t>
            </a:r>
          </a:p>
          <a:p>
            <a:r>
              <a:rPr lang="ru-RU" dirty="0" smtClean="0"/>
              <a:t>Противодействие</a:t>
            </a:r>
            <a:r>
              <a:rPr lang="ru-RU" baseline="0" dirty="0" smtClean="0"/>
              <a:t> незаконному обороту древесины в Вологодской, Амурской областях, Красноярском крае.</a:t>
            </a:r>
          </a:p>
          <a:p>
            <a:r>
              <a:rPr lang="ru-RU" baseline="0" dirty="0" smtClean="0"/>
              <a:t>Проведение лесопатологического обследования в Красноярском крае.</a:t>
            </a:r>
          </a:p>
          <a:p>
            <a:r>
              <a:rPr lang="ru-RU" baseline="0" dirty="0" smtClean="0"/>
              <a:t>Разработаны алгоритмы информационного обмена в </a:t>
            </a:r>
            <a:r>
              <a:rPr lang="ru-RU" baseline="0" dirty="0" err="1" smtClean="0"/>
              <a:t>ИСДМ-Рослесхоз</a:t>
            </a:r>
            <a:r>
              <a:rPr lang="ru-RU" baseline="0" dirty="0" smtClean="0"/>
              <a:t> и ИТС «Ясень»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D438A-725E-4EB7-8104-8B9B5B969BA9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689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D438A-725E-4EB7-8104-8B9B5B969BA9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266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D438A-725E-4EB7-8104-8B9B5B969BA9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126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D438A-725E-4EB7-8104-8B9B5B969BA9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432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Необходимость оперативного мониторинга состояния лесного</a:t>
            </a:r>
            <a:r>
              <a:rPr lang="ru-RU" baseline="0" dirty="0" smtClean="0"/>
              <a:t> пожара.</a:t>
            </a:r>
          </a:p>
          <a:p>
            <a:r>
              <a:rPr lang="ru-RU" baseline="0" dirty="0" smtClean="0"/>
              <a:t>Координация работы сил и средств при тушении крупных лесных пожаров и ликвидации ЧС.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D438A-725E-4EB7-8104-8B9B5B969BA9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36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D438A-725E-4EB7-8104-8B9B5B969BA9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375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7A8D-D2CE-492C-98C4-1DC17869D823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3FC60-B304-4DF1-B8BE-5FD73DF5C1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7A8D-D2CE-492C-98C4-1DC17869D823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3FC60-B304-4DF1-B8BE-5FD73DF5C1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7A8D-D2CE-492C-98C4-1DC17869D823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3FC60-B304-4DF1-B8BE-5FD73DF5C1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7A8D-D2CE-492C-98C4-1DC17869D823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3FC60-B304-4DF1-B8BE-5FD73DF5C1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7A8D-D2CE-492C-98C4-1DC17869D823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3FC60-B304-4DF1-B8BE-5FD73DF5C1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7A8D-D2CE-492C-98C4-1DC17869D823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3FC60-B304-4DF1-B8BE-5FD73DF5C1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7A8D-D2CE-492C-98C4-1DC17869D823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3FC60-B304-4DF1-B8BE-5FD73DF5C1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7A8D-D2CE-492C-98C4-1DC17869D823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3FC60-B304-4DF1-B8BE-5FD73DF5C1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7A8D-D2CE-492C-98C4-1DC17869D823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3FC60-B304-4DF1-B8BE-5FD73DF5C1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7A8D-D2CE-492C-98C4-1DC17869D823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3FC60-B304-4DF1-B8BE-5FD73DF5C1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7A8D-D2CE-492C-98C4-1DC17869D823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3FC60-B304-4DF1-B8BE-5FD73DF5C1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67A8D-D2CE-492C-98C4-1DC17869D823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3FC60-B304-4DF1-B8BE-5FD73DF5C11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.tiff"/><Relationship Id="rId9" Type="http://schemas.microsoft.com/office/2007/relationships/diagramDrawing" Target="../diagrams/drawing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БЛА 20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030"/>
            <a:ext cx="9144000" cy="676794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66145" y="1046841"/>
            <a:ext cx="7830202" cy="198884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5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БЕСПИЛОТНИКИ</a:t>
            </a:r>
            <a:br>
              <a:rPr lang="ru-RU" sz="5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охраны и защиты  лесов</a:t>
            </a:r>
            <a:endParaRPr lang="ru-RU" sz="53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7149" y="4316657"/>
            <a:ext cx="4248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i="1" dirty="0">
                <a:solidFill>
                  <a:srgbClr val="FFFF00"/>
                </a:solidFill>
                <a:latin typeface="+mj-lt"/>
              </a:rPr>
              <a:t>Николай Александрович </a:t>
            </a:r>
            <a:r>
              <a:rPr lang="ru-RU" sz="2000" b="1" i="1" dirty="0" smtClean="0">
                <a:solidFill>
                  <a:srgbClr val="FFFF00"/>
                </a:solidFill>
                <a:latin typeface="+mj-lt"/>
              </a:rPr>
              <a:t>Коршунов</a:t>
            </a:r>
          </a:p>
          <a:p>
            <a:pPr algn="r"/>
            <a:endParaRPr lang="ru-RU" sz="2000" i="1" dirty="0">
              <a:solidFill>
                <a:srgbClr val="FFFF00"/>
              </a:solidFill>
              <a:latin typeface="+mj-lt"/>
            </a:endParaRPr>
          </a:p>
          <a:p>
            <a:pPr algn="r"/>
            <a:r>
              <a:rPr lang="ru-RU" sz="2000" i="1" dirty="0" smtClean="0">
                <a:solidFill>
                  <a:srgbClr val="FFFF00"/>
                </a:solidFill>
                <a:latin typeface="+mj-lt"/>
              </a:rPr>
              <a:t>Зав. Отделом лесной пирологии и охраны лесов от пожаров</a:t>
            </a:r>
          </a:p>
          <a:p>
            <a:pPr algn="r"/>
            <a:r>
              <a:rPr lang="ru-RU" sz="2000" i="1" dirty="0" smtClean="0">
                <a:solidFill>
                  <a:srgbClr val="FFFF00"/>
                </a:solidFill>
                <a:latin typeface="+mj-lt"/>
              </a:rPr>
              <a:t> ФБУ </a:t>
            </a:r>
            <a:r>
              <a:rPr lang="ru-RU" sz="2000" i="1" dirty="0">
                <a:solidFill>
                  <a:srgbClr val="FFFF00"/>
                </a:solidFill>
                <a:latin typeface="+mj-lt"/>
              </a:rPr>
              <a:t>ВНИИЛМ</a:t>
            </a:r>
          </a:p>
          <a:p>
            <a:pPr algn="r"/>
            <a:r>
              <a:rPr lang="ru-RU" sz="2000" i="1" dirty="0" err="1" smtClean="0">
                <a:solidFill>
                  <a:srgbClr val="FFFF00"/>
                </a:solidFill>
                <a:latin typeface="+mj-lt"/>
              </a:rPr>
              <a:t>к.с-х.н</a:t>
            </a:r>
            <a:r>
              <a:rPr lang="ru-RU" sz="2000" i="1" dirty="0" smtClean="0">
                <a:solidFill>
                  <a:srgbClr val="FFFF00"/>
                </a:solidFill>
                <a:latin typeface="+mj-lt"/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75" y="3922099"/>
            <a:ext cx="2277365" cy="224159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49578" y="6303667"/>
            <a:ext cx="1191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FFFF00"/>
                </a:solidFill>
              </a:rPr>
              <a:t>ВНИИЛМ</a:t>
            </a:r>
            <a:endParaRPr lang="ru-RU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10531"/>
            <a:ext cx="9144001" cy="69685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-24"/>
            <a:ext cx="1399352" cy="1377374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685041" y="308420"/>
            <a:ext cx="7031134" cy="642943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solidFill>
                  <a:srgbClr val="002060"/>
                </a:solidFill>
              </a:rPr>
              <a:t>Применение БЛА в охране лесов </a:t>
            </a:r>
            <a:r>
              <a:rPr lang="ru-RU" sz="2800" b="1" dirty="0" smtClean="0">
                <a:solidFill>
                  <a:srgbClr val="002060"/>
                </a:solidFill>
              </a:rPr>
              <a:t>СЕГОДНЯ</a:t>
            </a:r>
            <a:r>
              <a:rPr lang="ru-RU" sz="2800" b="1" dirty="0" smtClean="0">
                <a:solidFill>
                  <a:srgbClr val="002060"/>
                </a:solidFill>
                <a:latin typeface="Calibri" pitchFamily="32" charset="0"/>
                <a:cs typeface="Tahoma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Calibri" pitchFamily="32" charset="0"/>
                <a:cs typeface="Tahoma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Calibri" pitchFamily="32" charset="0"/>
                <a:cs typeface="Tahoma" charset="0"/>
              </a:rPr>
              <a:t>Защита </a:t>
            </a:r>
            <a:r>
              <a:rPr lang="ru-RU" sz="2800" b="1" dirty="0">
                <a:solidFill>
                  <a:srgbClr val="002060"/>
                </a:solidFill>
                <a:latin typeface="Calibri" pitchFamily="32" charset="0"/>
                <a:cs typeface="Tahoma" charset="0"/>
              </a:rPr>
              <a:t>лесов от вредителей и болезней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5747648" y="2444783"/>
            <a:ext cx="2857825" cy="10178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002060"/>
                </a:solidFill>
              </a:rPr>
              <a:t>Оценка состояния насаждения. 2014 г.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002060"/>
                </a:solidFill>
              </a:rPr>
              <a:t>БЛА «</a:t>
            </a:r>
            <a:r>
              <a:rPr lang="en-US" sz="2000" b="1" dirty="0" smtClean="0">
                <a:solidFill>
                  <a:srgbClr val="002060"/>
                </a:solidFill>
              </a:rPr>
              <a:t>Supercam-350</a:t>
            </a:r>
            <a:r>
              <a:rPr lang="ru-RU" sz="2000" b="1" dirty="0" smtClean="0">
                <a:solidFill>
                  <a:srgbClr val="002060"/>
                </a:solidFill>
              </a:rPr>
              <a:t>» 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686761" y="5336137"/>
            <a:ext cx="3500399" cy="10178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002060"/>
                </a:solidFill>
              </a:rPr>
              <a:t>Усыхание ельников, Красноярский край, 2009 г. </a:t>
            </a:r>
            <a:endParaRPr lang="en-US" sz="2000" b="1" dirty="0" smtClean="0">
              <a:solidFill>
                <a:srgbClr val="002060"/>
              </a:solidFill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002060"/>
                </a:solidFill>
              </a:rPr>
              <a:t>БЛА «Зала </a:t>
            </a:r>
            <a:r>
              <a:rPr lang="ru-RU" sz="2000" b="1" dirty="0" err="1" smtClean="0">
                <a:solidFill>
                  <a:srgbClr val="002060"/>
                </a:solidFill>
              </a:rPr>
              <a:t>Аеро</a:t>
            </a:r>
            <a:r>
              <a:rPr lang="ru-RU" sz="2000" b="1" dirty="0" smtClean="0">
                <a:solidFill>
                  <a:srgbClr val="002060"/>
                </a:solidFill>
              </a:rPr>
              <a:t>» 421-04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" y="1133911"/>
            <a:ext cx="5565779" cy="41745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glow rad="63500">
              <a:schemeClr val="bg1"/>
            </a:glow>
          </a:effectLst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70350" y="3611060"/>
            <a:ext cx="4859340" cy="323984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glow rad="63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941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10531"/>
            <a:ext cx="9144001" cy="69685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-24"/>
            <a:ext cx="1399352" cy="1377374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674898" y="280625"/>
            <a:ext cx="7397695" cy="642943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002060"/>
                </a:solidFill>
              </a:rPr>
              <a:t>Применение БЛА в охране лесов СЕГОДНЯ</a:t>
            </a:r>
            <a:r>
              <a:rPr lang="ru-RU" sz="2800" b="1" dirty="0" smtClean="0">
                <a:solidFill>
                  <a:srgbClr val="002060"/>
                </a:solidFill>
                <a:latin typeface="Calibri" pitchFamily="32" charset="0"/>
                <a:cs typeface="Tahoma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Calibri" pitchFamily="32" charset="0"/>
                <a:cs typeface="Tahoma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Calibri" pitchFamily="32" charset="0"/>
                <a:cs typeface="Tahoma" charset="0"/>
              </a:rPr>
              <a:t>Инспектирование состояния лесного </a:t>
            </a:r>
            <a:r>
              <a:rPr lang="ru-RU" sz="2800" b="1" dirty="0">
                <a:solidFill>
                  <a:srgbClr val="002060"/>
                </a:solidFill>
                <a:latin typeface="Calibri" pitchFamily="32" charset="0"/>
                <a:cs typeface="Tahoma" charset="0"/>
              </a:rPr>
              <a:t>фонда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348" y="905516"/>
            <a:ext cx="8429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5710026" y="2318125"/>
            <a:ext cx="3477479" cy="10178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002060"/>
                </a:solidFill>
              </a:rPr>
              <a:t>Ветровал 2010 года, Вологодская область, 2018 г. </a:t>
            </a:r>
            <a:endParaRPr lang="en-US" sz="2000" b="1" dirty="0" smtClean="0">
              <a:solidFill>
                <a:srgbClr val="002060"/>
              </a:solidFill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002060"/>
                </a:solidFill>
              </a:rPr>
              <a:t>БЛА </a:t>
            </a:r>
            <a:r>
              <a:rPr lang="en-US" sz="2000" b="1" dirty="0" smtClean="0">
                <a:solidFill>
                  <a:srgbClr val="002060"/>
                </a:solidFill>
              </a:rPr>
              <a:t>DJI </a:t>
            </a:r>
            <a:r>
              <a:rPr lang="en-US" sz="2000" b="1" dirty="0" err="1" smtClean="0">
                <a:solidFill>
                  <a:srgbClr val="002060"/>
                </a:solidFill>
              </a:rPr>
              <a:t>Fantom</a:t>
            </a:r>
            <a:r>
              <a:rPr lang="en-US" sz="2000" b="1" dirty="0" smtClean="0">
                <a:solidFill>
                  <a:srgbClr val="002060"/>
                </a:solidFill>
              </a:rPr>
              <a:t> 3</a:t>
            </a:r>
            <a:endParaRPr lang="ru-RU" sz="2000" b="1" dirty="0" smtClean="0">
              <a:solidFill>
                <a:srgbClr val="002060"/>
              </a:solidFill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842520" y="5096984"/>
            <a:ext cx="3204450" cy="10178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002060"/>
                </a:solidFill>
              </a:rPr>
              <a:t>Торфяной пожар,  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002060"/>
                </a:solidFill>
              </a:rPr>
              <a:t>Калужская область, 2018 г. БЛА </a:t>
            </a:r>
            <a:r>
              <a:rPr lang="en-US" sz="2000" b="1" dirty="0" smtClean="0">
                <a:solidFill>
                  <a:srgbClr val="002060"/>
                </a:solidFill>
              </a:rPr>
              <a:t>DJI </a:t>
            </a:r>
            <a:r>
              <a:rPr lang="en-US" sz="2000" b="1" dirty="0" err="1" smtClean="0">
                <a:solidFill>
                  <a:srgbClr val="002060"/>
                </a:solidFill>
              </a:rPr>
              <a:t>Fantom</a:t>
            </a:r>
            <a:r>
              <a:rPr lang="en-US" sz="2000" b="1" dirty="0" smtClean="0">
                <a:solidFill>
                  <a:srgbClr val="002060"/>
                </a:solidFill>
              </a:rPr>
              <a:t> 3</a:t>
            </a:r>
            <a:endParaRPr lang="ru-RU" sz="2000" b="1" dirty="0" smtClean="0">
              <a:solidFill>
                <a:srgbClr val="002060"/>
              </a:solidFill>
            </a:endParaRPr>
          </a:p>
        </p:txBody>
      </p:sp>
      <p:pic>
        <p:nvPicPr>
          <p:cNvPr id="10" name="Picture 3" descr="C:\Documents and Settings\korshunov\Мои документы\Загрузки\2018_06_10_Kalughskaya_3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327610"/>
            <a:ext cx="5508104" cy="3673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bg1"/>
            </a:glow>
          </a:effectLst>
        </p:spPr>
      </p:pic>
      <p:pic>
        <p:nvPicPr>
          <p:cNvPr id="14" name="Picture 2" descr="C:\Documents and Settings\korshunov\Мои документы\Загрузки\DJI_0043_copy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51416" y="3478845"/>
            <a:ext cx="4321178" cy="3236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941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0531"/>
            <a:ext cx="9144001" cy="69685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-24"/>
            <a:ext cx="1399352" cy="1377374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71012" y="224316"/>
            <a:ext cx="7772400" cy="928694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Применение БЛА в охране лесов СЕГОДНЯ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569" y="740083"/>
            <a:ext cx="806489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000" b="1" dirty="0" smtClean="0">
                <a:solidFill>
                  <a:srgbClr val="002060"/>
                </a:solidFill>
              </a:rPr>
              <a:t>2018 г. </a:t>
            </a:r>
          </a:p>
          <a:p>
            <a:pPr algn="just">
              <a:spcAft>
                <a:spcPts val="1200"/>
              </a:spcAft>
            </a:pPr>
            <a:r>
              <a:rPr lang="ru-RU" sz="2000" b="1" dirty="0" smtClean="0">
                <a:solidFill>
                  <a:srgbClr val="002060"/>
                </a:solidFill>
              </a:rPr>
              <a:t>27 комплексов БВС на балансе в лесопожарных подразделениях Общий налет на мониторинг лесных пожаров 232 часа. 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Привлечено более 50 комплексов сторонних организаций. 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В Республике Бурятия ООО «</a:t>
            </a:r>
            <a:r>
              <a:rPr lang="ru-RU" sz="2000" b="1" dirty="0" err="1" smtClean="0">
                <a:solidFill>
                  <a:srgbClr val="002060"/>
                </a:solidFill>
              </a:rPr>
              <a:t>Финко</a:t>
            </a:r>
            <a:r>
              <a:rPr lang="ru-RU" sz="2000" b="1" dirty="0" smtClean="0">
                <a:solidFill>
                  <a:srgbClr val="002060"/>
                </a:solidFill>
              </a:rPr>
              <a:t>» по контракту с Лесным управлением провело патрулирование лесов в объеме 80 часов.</a:t>
            </a:r>
          </a:p>
          <a:p>
            <a:pPr algn="ctr"/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2019 г.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Комитет лесного хозяйства Московской области эксплуатирует 30 комплексов. 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</a:rPr>
              <a:t>19 </a:t>
            </a:r>
            <a:r>
              <a:rPr lang="ru-RU" sz="2000" b="1" dirty="0" smtClean="0">
                <a:solidFill>
                  <a:srgbClr val="002060"/>
                </a:solidFill>
              </a:rPr>
              <a:t>- 28 </a:t>
            </a:r>
            <a:r>
              <a:rPr lang="ru-RU" sz="2000" b="1" dirty="0">
                <a:solidFill>
                  <a:srgbClr val="002060"/>
                </a:solidFill>
              </a:rPr>
              <a:t>июля 2019 года </a:t>
            </a:r>
            <a:r>
              <a:rPr lang="ru-RU" sz="2000" b="1" dirty="0" smtClean="0">
                <a:solidFill>
                  <a:srgbClr val="002060"/>
                </a:solidFill>
              </a:rPr>
              <a:t>крупный лесной пожар К-937 на границе Рязанской и Московской области. Применены 4 самолета-танкера Ил-76П </a:t>
            </a:r>
            <a:r>
              <a:rPr lang="ru-RU" sz="2000" b="1" dirty="0">
                <a:solidFill>
                  <a:srgbClr val="002060"/>
                </a:solidFill>
              </a:rPr>
              <a:t>(</a:t>
            </a:r>
            <a:r>
              <a:rPr lang="ru-RU" sz="2000" b="1" dirty="0" err="1" smtClean="0">
                <a:solidFill>
                  <a:srgbClr val="002060"/>
                </a:solidFill>
              </a:rPr>
              <a:t>Миноброны</a:t>
            </a:r>
            <a:r>
              <a:rPr lang="ru-RU" sz="2000" b="1" dirty="0" smtClean="0">
                <a:solidFill>
                  <a:srgbClr val="002060"/>
                </a:solidFill>
              </a:rPr>
              <a:t> России), 7 вертолетов, 2 легких самолета, и впервые были сразу 6 </a:t>
            </a:r>
            <a:r>
              <a:rPr lang="ru-RU" sz="2000" b="1" dirty="0">
                <a:solidFill>
                  <a:srgbClr val="002060"/>
                </a:solidFill>
              </a:rPr>
              <a:t>комплексов </a:t>
            </a:r>
            <a:r>
              <a:rPr lang="ru-RU" sz="2000" b="1" dirty="0" smtClean="0">
                <a:solidFill>
                  <a:srgbClr val="002060"/>
                </a:solidFill>
              </a:rPr>
              <a:t>БВС сразу </a:t>
            </a:r>
            <a:r>
              <a:rPr lang="ru-RU" sz="2000" b="1" dirty="0">
                <a:solidFill>
                  <a:srgbClr val="002060"/>
                </a:solidFill>
              </a:rPr>
              <a:t>четырёх (!) участников: Комитет лесов Московской области – 3 ед., ФБУ «</a:t>
            </a:r>
            <a:r>
              <a:rPr lang="ru-RU" sz="2000" b="1" dirty="0" err="1">
                <a:solidFill>
                  <a:srgbClr val="002060"/>
                </a:solidFill>
              </a:rPr>
              <a:t>Авиалесоохрана</a:t>
            </a:r>
            <a:r>
              <a:rPr lang="ru-RU" sz="2000" b="1" dirty="0">
                <a:solidFill>
                  <a:srgbClr val="002060"/>
                </a:solidFill>
              </a:rPr>
              <a:t>», МЧС России и «Общество добровольных лесных пожарных» – по одному комплексу</a:t>
            </a:r>
            <a:r>
              <a:rPr lang="ru-RU" sz="2000" b="1" dirty="0" smtClean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1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0531"/>
            <a:ext cx="9144001" cy="69685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52" y="122800"/>
            <a:ext cx="1399352" cy="1377374"/>
          </a:xfrm>
          <a:prstGeom prst="rect">
            <a:avLst/>
          </a:prstGeom>
        </p:spPr>
      </p:pic>
      <p:pic>
        <p:nvPicPr>
          <p:cNvPr id="6" name="Picture 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87166"/>
            <a:ext cx="3571869" cy="238124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</p:pic>
      <p:pic>
        <p:nvPicPr>
          <p:cNvPr id="7" name="Picture 2" descr="\\Fs\отдел лесной пирологии и охраны лесов от пожаров\ПАВ\ФОТО Архив\США\Фото США 2\43048398275_1733faa3c0_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7866" y="1509580"/>
            <a:ext cx="3036135" cy="202370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607575" y="448828"/>
            <a:ext cx="535785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Легкие «</a:t>
            </a:r>
            <a:r>
              <a:rPr lang="ru-RU" sz="2400" b="1" dirty="0" err="1" smtClean="0">
                <a:solidFill>
                  <a:srgbClr val="002060"/>
                </a:solidFill>
              </a:rPr>
              <a:t>мультикоптеры</a:t>
            </a:r>
            <a:r>
              <a:rPr lang="ru-RU" sz="2400" b="1" dirty="0" smtClean="0">
                <a:solidFill>
                  <a:srgbClr val="002060"/>
                </a:solidFill>
              </a:rPr>
              <a:t>» :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</a:rPr>
              <a:t>Разведка лесного пожара командами пожаротушения самостоятельно.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</a:rPr>
              <a:t>Координация действий подразделений Руководителем тушения пожара.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</a:rPr>
              <a:t>Оценка санитарного состояния насаждения специалистами-лесопатологами.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</a:rPr>
              <a:t>Мониторинг результатов  лесопользования лесничими.</a:t>
            </a:r>
          </a:p>
          <a:p>
            <a:pPr algn="just"/>
            <a:endParaRPr lang="ru-RU" sz="2000" b="1" dirty="0" smtClean="0">
              <a:solidFill>
                <a:srgbClr val="002060"/>
              </a:solidFill>
            </a:endParaRPr>
          </a:p>
          <a:p>
            <a:pPr algn="just"/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43294" y="3273159"/>
            <a:ext cx="528641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Беспилотные самолеты </a:t>
            </a: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(до 10 кг включительно):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</a:rPr>
              <a:t>«Глаза» над лесным пожаром.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</a:rPr>
              <a:t>Лесоустройство.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</a:rPr>
              <a:t>Мониторинг санитарного состояния лесов.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</a:rPr>
              <a:t>Выявление нарушений лесного законодательства (незаконные рубки, свалки, экологическое загрязнение).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</a:rPr>
              <a:t>Организация радиосвязи (ретрансляция сигналов)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</a:rPr>
              <a:t>Картирование</a:t>
            </a: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45993" y="6022291"/>
            <a:ext cx="24580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7030A0"/>
                </a:solidFill>
              </a:rPr>
              <a:t>Оценочно более 2000 комплексов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  <p:sp>
        <p:nvSpPr>
          <p:cNvPr id="12" name="Заголовок 7"/>
          <p:cNvSpPr txBox="1">
            <a:spLocks/>
          </p:cNvSpPr>
          <p:nvPr/>
        </p:nvSpPr>
        <p:spPr>
          <a:xfrm>
            <a:off x="910215" y="-232394"/>
            <a:ext cx="8272073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2060"/>
                </a:solidFill>
              </a:rPr>
              <a:t>Перспективы БВС в охране лесов от пожаров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120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0531"/>
            <a:ext cx="9144001" cy="69685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-24"/>
            <a:ext cx="1399352" cy="1377374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371632" y="214290"/>
            <a:ext cx="7772400" cy="78581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Перспективы БВС в охране лесов от пожаров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ЧТО ХОТИМ СЕГОДНЯ?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3377" y="1392431"/>
            <a:ext cx="36858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БВС легкого класса необходимый инструмент в арсенале каждого руководителя тушения лесного пожара и лесничего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3371" y="1156410"/>
            <a:ext cx="4500585" cy="3001595"/>
          </a:xfrm>
          <a:prstGeom prst="rect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glow rad="63500">
              <a:schemeClr val="bg1"/>
            </a:glo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86182" y="3837922"/>
            <a:ext cx="5233992" cy="29486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glow rad="63500">
              <a:schemeClr val="bg1"/>
            </a:glow>
          </a:effectLst>
        </p:spPr>
      </p:pic>
      <p:sp>
        <p:nvSpPr>
          <p:cNvPr id="11" name="TextBox 10"/>
          <p:cNvSpPr txBox="1"/>
          <p:nvPr/>
        </p:nvSpPr>
        <p:spPr>
          <a:xfrm>
            <a:off x="285499" y="4455450"/>
            <a:ext cx="32764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solidFill>
                  <a:srgbClr val="002060"/>
                </a:solidFill>
              </a:rPr>
              <a:t>Ортофотопланы</a:t>
            </a:r>
            <a:r>
              <a:rPr lang="ru-RU" sz="2000" b="1" dirty="0" smtClean="0">
                <a:solidFill>
                  <a:srgbClr val="002060"/>
                </a:solidFill>
              </a:rPr>
              <a:t> для решения </a:t>
            </a:r>
            <a:r>
              <a:rPr lang="ru-RU" sz="2000" b="1" dirty="0" err="1" smtClean="0">
                <a:solidFill>
                  <a:srgbClr val="002060"/>
                </a:solidFill>
              </a:rPr>
              <a:t>лесоводственых</a:t>
            </a:r>
            <a:r>
              <a:rPr lang="ru-RU" sz="2000" b="1" dirty="0" smtClean="0">
                <a:solidFill>
                  <a:srgbClr val="002060"/>
                </a:solidFill>
              </a:rPr>
              <a:t> и лесохозяйственных задач, 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оперативные 3</a:t>
            </a:r>
            <a:r>
              <a:rPr lang="en-US" sz="2000" b="1" dirty="0" smtClean="0">
                <a:solidFill>
                  <a:srgbClr val="002060"/>
                </a:solidFill>
              </a:rPr>
              <a:t>D</a:t>
            </a:r>
            <a:r>
              <a:rPr lang="ru-RU" sz="2000" b="1" dirty="0" smtClean="0">
                <a:solidFill>
                  <a:srgbClr val="002060"/>
                </a:solidFill>
              </a:rPr>
              <a:t> карты при тушении крупных лесных пожаров и ликвидации ЧС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53377" y="3189068"/>
            <a:ext cx="3986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7030A0"/>
                </a:solidFill>
              </a:rPr>
              <a:t>Оценочно более </a:t>
            </a:r>
            <a:r>
              <a:rPr lang="ru-RU" b="1" i="1" dirty="0" smtClean="0">
                <a:solidFill>
                  <a:srgbClr val="7030A0"/>
                </a:solidFill>
              </a:rPr>
              <a:t>3,5 тыс. </a:t>
            </a:r>
            <a:r>
              <a:rPr lang="ru-RU" b="1" i="1" dirty="0">
                <a:solidFill>
                  <a:srgbClr val="7030A0"/>
                </a:solidFill>
              </a:rPr>
              <a:t>комплексов</a:t>
            </a:r>
          </a:p>
        </p:txBody>
      </p:sp>
    </p:spTree>
    <p:extLst>
      <p:ext uri="{BB962C8B-B14F-4D97-AF65-F5344CB8AC3E}">
        <p14:creationId xmlns:p14="http://schemas.microsoft.com/office/powerpoint/2010/main" val="1941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0531"/>
            <a:ext cx="9144001" cy="69685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52" y="122800"/>
            <a:ext cx="1399352" cy="13773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57664" y="919616"/>
            <a:ext cx="53068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Легкие и средние БАС </a:t>
            </a: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(грузоподъемностью от 30- 200 кг):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</a:rPr>
              <a:t>Логистика действий  лесопожарных формирований при тушении удаленных  лесных пожаров, в том числе в ночное время.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</a:rPr>
              <a:t>Логистика в интересах удаленных лесничеств.</a:t>
            </a:r>
          </a:p>
          <a:p>
            <a:pPr algn="just"/>
            <a:r>
              <a:rPr lang="ru-RU" sz="2000" i="1" dirty="0" smtClean="0">
                <a:solidFill>
                  <a:srgbClr val="7030A0"/>
                </a:solidFill>
              </a:rPr>
              <a:t>Оценочно около 100 комплексов.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64899" y="-71075"/>
            <a:ext cx="60304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Перспективы БВС в охране </a:t>
            </a:r>
            <a:r>
              <a:rPr lang="ru-RU" sz="2800" b="1" dirty="0" smtClean="0">
                <a:solidFill>
                  <a:srgbClr val="002060"/>
                </a:solidFill>
              </a:rPr>
              <a:t>лесов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ЧТО ХОТИМ ЗАВТРА?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70702" y="3682238"/>
            <a:ext cx="530309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Беспилотные и </a:t>
            </a:r>
          </a:p>
          <a:p>
            <a:pPr algn="just"/>
            <a:r>
              <a:rPr lang="ru-RU" sz="2400" b="1" dirty="0" err="1" smtClean="0">
                <a:solidFill>
                  <a:srgbClr val="002060"/>
                </a:solidFill>
              </a:rPr>
              <a:t>опционно</a:t>
            </a:r>
            <a:r>
              <a:rPr lang="ru-RU" sz="2400" b="1" dirty="0" smtClean="0">
                <a:solidFill>
                  <a:srgbClr val="002060"/>
                </a:solidFill>
              </a:rPr>
              <a:t>- пилотируемые вертолеты </a:t>
            </a: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(грузоподъемностью 1-1,5 т и более):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</a:rPr>
              <a:t>Авиационное тушение  в лесах загрязненных радионуклидами.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</a:rPr>
              <a:t>Создание противопожарных барьеров  при локализации крупных лесных пожаров,  24 часа в сутки.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70702" y="6297458"/>
            <a:ext cx="36204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 smtClean="0">
                <a:solidFill>
                  <a:srgbClr val="7030A0"/>
                </a:solidFill>
              </a:rPr>
              <a:t>Оценочно более 30 комплексов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829" y="4212825"/>
            <a:ext cx="3507322" cy="286332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601364"/>
            <a:ext cx="2389283" cy="3775468"/>
          </a:xfrm>
          <a:prstGeom prst="rect">
            <a:avLst/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5566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0531"/>
            <a:ext cx="9144001" cy="6968531"/>
          </a:xfrm>
          <a:prstGeom prst="rect">
            <a:avLst/>
          </a:prstGeom>
          <a:effectLst>
            <a:glow rad="127000">
              <a:schemeClr val="tx1"/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-24"/>
            <a:ext cx="1399352" cy="1377374"/>
          </a:xfrm>
          <a:prstGeom prst="rect">
            <a:avLst/>
          </a:prstGeom>
        </p:spPr>
      </p:pic>
      <p:pic>
        <p:nvPicPr>
          <p:cNvPr id="11" name="Рисунок 10" descr="распоряжение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60737"/>
            <a:ext cx="4581348" cy="4595823"/>
          </a:xfrm>
          <a:prstGeom prst="rect">
            <a:avLst/>
          </a:prstGeom>
          <a:effectLst>
            <a:glow rad="38100">
              <a:schemeClr val="tx1"/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4211960" y="1154883"/>
            <a:ext cx="468051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tabLst>
                <a:tab pos="360000" algn="l"/>
              </a:tabLst>
            </a:pPr>
            <a:r>
              <a:rPr lang="ru-RU" sz="2000" b="1" dirty="0" smtClean="0">
                <a:solidFill>
                  <a:srgbClr val="7030A0"/>
                </a:solidFill>
              </a:rPr>
              <a:t>Распоряжение </a:t>
            </a:r>
          </a:p>
          <a:p>
            <a:pPr lvl="1" algn="just">
              <a:tabLst>
                <a:tab pos="360000" algn="l"/>
              </a:tabLst>
            </a:pPr>
            <a:r>
              <a:rPr lang="ru-RU" sz="2000" b="1" dirty="0" smtClean="0">
                <a:solidFill>
                  <a:srgbClr val="7030A0"/>
                </a:solidFill>
              </a:rPr>
              <a:t>Правительства </a:t>
            </a:r>
            <a:r>
              <a:rPr lang="ru-RU" sz="2000" b="1" dirty="0">
                <a:solidFill>
                  <a:srgbClr val="7030A0"/>
                </a:solidFill>
              </a:rPr>
              <a:t>Российской Федерации от 19 июля 2019 года №1605р </a:t>
            </a:r>
            <a:endParaRPr lang="ru-RU" sz="2000" b="1" dirty="0" smtClean="0">
              <a:solidFill>
                <a:srgbClr val="7030A0"/>
              </a:solidFill>
            </a:endParaRPr>
          </a:p>
          <a:p>
            <a:pPr lvl="1" algn="just">
              <a:tabLst>
                <a:tab pos="360000" algn="l"/>
              </a:tabLst>
            </a:pPr>
            <a:r>
              <a:rPr lang="ru-RU" sz="2000" b="1" dirty="0" smtClean="0">
                <a:solidFill>
                  <a:srgbClr val="7030A0"/>
                </a:solidFill>
              </a:rPr>
              <a:t>«</a:t>
            </a:r>
            <a:r>
              <a:rPr lang="ru-RU" sz="2000" b="1" dirty="0">
                <a:solidFill>
                  <a:srgbClr val="7030A0"/>
                </a:solidFill>
              </a:rPr>
              <a:t>Об утверждении нормативов обеспеченности субъекта Российской Федерации лесопожарными формированиями, пожарной техникой и оборудованием, противопожарным снаряжением и инвентарем, иными средствами предупреждения и тушения лесных пожаров</a:t>
            </a:r>
            <a:r>
              <a:rPr lang="ru-RU" sz="2000" b="1" dirty="0" smtClean="0">
                <a:solidFill>
                  <a:srgbClr val="7030A0"/>
                </a:solidFill>
              </a:rPr>
              <a:t>»</a:t>
            </a:r>
          </a:p>
          <a:p>
            <a:pPr lvl="1" algn="just">
              <a:tabLst>
                <a:tab pos="360000" algn="l"/>
              </a:tabLst>
            </a:pPr>
            <a:r>
              <a:rPr lang="ru-RU" sz="2000" b="1" dirty="0" smtClean="0">
                <a:solidFill>
                  <a:srgbClr val="7030A0"/>
                </a:solidFill>
              </a:rPr>
              <a:t> </a:t>
            </a:r>
          </a:p>
          <a:p>
            <a:pPr lvl="1" algn="just">
              <a:tabLst>
                <a:tab pos="360000" algn="l"/>
              </a:tabLst>
            </a:pPr>
            <a:r>
              <a:rPr lang="ru-RU" sz="2000" b="1" dirty="0" smtClean="0">
                <a:solidFill>
                  <a:srgbClr val="7030A0"/>
                </a:solidFill>
              </a:rPr>
              <a:t>Таблица 4. Код  </a:t>
            </a:r>
            <a:r>
              <a:rPr lang="ru-RU" sz="2000" b="1" dirty="0">
                <a:solidFill>
                  <a:srgbClr val="7030A0"/>
                </a:solidFill>
              </a:rPr>
              <a:t>- К5 </a:t>
            </a:r>
          </a:p>
          <a:p>
            <a:pPr marL="216000" lvl="1" algn="just">
              <a:tabLst>
                <a:tab pos="360000" algn="l"/>
              </a:tabLst>
            </a:pPr>
            <a:r>
              <a:rPr lang="ru-RU" sz="2000" b="1" dirty="0" smtClean="0">
                <a:solidFill>
                  <a:srgbClr val="7030A0"/>
                </a:solidFill>
              </a:rPr>
              <a:t>    Предусмотрено: </a:t>
            </a:r>
            <a:r>
              <a:rPr lang="ru-RU" sz="2000" b="1" dirty="0">
                <a:solidFill>
                  <a:srgbClr val="7030A0"/>
                </a:solidFill>
              </a:rPr>
              <a:t>1935 </a:t>
            </a:r>
            <a:r>
              <a:rPr lang="ru-RU" sz="2000" b="1" dirty="0" smtClean="0">
                <a:solidFill>
                  <a:srgbClr val="7030A0"/>
                </a:solidFill>
              </a:rPr>
              <a:t>комплексов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9" name="Заголовок 7"/>
          <p:cNvSpPr txBox="1">
            <a:spLocks/>
          </p:cNvSpPr>
          <p:nvPr/>
        </p:nvSpPr>
        <p:spPr>
          <a:xfrm>
            <a:off x="1044184" y="148385"/>
            <a:ext cx="8272073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7030A0"/>
                </a:solidFill>
              </a:rPr>
              <a:t>Перспективы БВС в охране лесов от пожаров</a:t>
            </a:r>
            <a:endParaRPr lang="ru-RU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0531"/>
            <a:ext cx="9144001" cy="69685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52" y="122800"/>
            <a:ext cx="1399352" cy="1377374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85852" y="142853"/>
            <a:ext cx="7772400" cy="928693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Основные проблемы широкого применения БВС в охране лесов</a:t>
            </a:r>
            <a:endParaRPr lang="ru-RU" sz="3200" b="1" dirty="0">
              <a:solidFill>
                <a:srgbClr val="002060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06005716"/>
              </p:ext>
            </p:extLst>
          </p:nvPr>
        </p:nvGraphicFramePr>
        <p:xfrm>
          <a:off x="1071538" y="1397000"/>
          <a:ext cx="7715304" cy="5032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41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5728"/>
            <a:ext cx="9475372" cy="6286544"/>
          </a:xfrm>
          <a:prstGeom prst="rect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868144" y="764704"/>
            <a:ext cx="19239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solidFill>
                  <a:srgbClr val="FFFF00"/>
                </a:solidFill>
              </a:rPr>
              <a:t>ВОПРОСЫ?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5301208"/>
            <a:ext cx="4162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solidFill>
                  <a:srgbClr val="FFFF00"/>
                </a:solidFill>
              </a:rPr>
              <a:t>СПАСИБО ЗА ВНИМАНИЕ!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korshunov\Рабочий стол\Конференция Аэронет МАКС-2019\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1421" y="928670"/>
            <a:ext cx="9041173" cy="5072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10531"/>
            <a:ext cx="9144001" cy="69685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-24"/>
            <a:ext cx="1399352" cy="13773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81806" y="2098348"/>
            <a:ext cx="3554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Первые опыты – 2006-2008 </a:t>
            </a:r>
            <a:r>
              <a:rPr lang="ru-RU" sz="2000" b="1" dirty="0" err="1" smtClean="0">
                <a:solidFill>
                  <a:srgbClr val="002060"/>
                </a:solidFill>
              </a:rPr>
              <a:t>г.г</a:t>
            </a:r>
            <a:r>
              <a:rPr lang="ru-RU" sz="2000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 «Элерон Т-23» ЗАО «</a:t>
            </a:r>
            <a:r>
              <a:rPr lang="ru-RU" sz="2000" b="1" dirty="0" err="1" smtClean="0">
                <a:solidFill>
                  <a:srgbClr val="002060"/>
                </a:solidFill>
              </a:rPr>
              <a:t>Эникс</a:t>
            </a:r>
            <a:r>
              <a:rPr lang="ru-RU" sz="2000" b="1" dirty="0" smtClean="0">
                <a:solidFill>
                  <a:srgbClr val="002060"/>
                </a:solidFill>
              </a:rPr>
              <a:t>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839" y="1487857"/>
            <a:ext cx="5394102" cy="3597327"/>
          </a:xfrm>
          <a:prstGeom prst="rect">
            <a:avLst/>
          </a:prstGeom>
          <a:noFill/>
          <a:ln w="9360" cap="sq">
            <a:solidFill>
              <a:srgbClr val="669900"/>
            </a:solidFill>
            <a:miter lim="800000"/>
            <a:headEnd/>
            <a:tailEnd/>
          </a:ln>
          <a:effectLst>
            <a:glow rad="63500">
              <a:schemeClr val="bg1"/>
            </a:glow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67001" y="3982957"/>
            <a:ext cx="4179055" cy="2786627"/>
          </a:xfrm>
          <a:prstGeom prst="rect">
            <a:avLst/>
          </a:prstGeom>
          <a:noFill/>
          <a:ln w="9360" cap="sq">
            <a:solidFill>
              <a:srgbClr val="669900"/>
            </a:solidFill>
            <a:miter lim="800000"/>
            <a:headEnd/>
            <a:tailEnd/>
          </a:ln>
          <a:effectLst>
            <a:glow rad="63500">
              <a:schemeClr val="bg1"/>
            </a:glow>
          </a:effectLst>
        </p:spPr>
      </p:pic>
      <p:sp>
        <p:nvSpPr>
          <p:cNvPr id="10" name="Заголовок 7"/>
          <p:cNvSpPr txBox="1">
            <a:spLocks/>
          </p:cNvSpPr>
          <p:nvPr/>
        </p:nvSpPr>
        <p:spPr>
          <a:xfrm>
            <a:off x="1967938" y="347922"/>
            <a:ext cx="6750320" cy="642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rgbClr val="002060"/>
                </a:solidFill>
              </a:rPr>
              <a:t>Применение БЛА в охране лесов НАЧАЛО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10531"/>
            <a:ext cx="9144001" cy="69685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0893"/>
            <a:ext cx="1399352" cy="1377374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933182" y="175263"/>
            <a:ext cx="6770293" cy="642943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002060"/>
                </a:solidFill>
              </a:rPr>
              <a:t>Применение БЛА в охране лесов НАЧАЛО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599" y="966530"/>
            <a:ext cx="4174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 Исследовательская программа 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Федерального агентства 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лесного хозяйства (Рослесхоз)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в 2009-2014 </a:t>
            </a:r>
            <a:r>
              <a:rPr lang="ru-RU" sz="2000" b="1" dirty="0" err="1" smtClean="0">
                <a:solidFill>
                  <a:srgbClr val="002060"/>
                </a:solidFill>
              </a:rPr>
              <a:t>г.г</a:t>
            </a:r>
            <a:r>
              <a:rPr lang="ru-RU" sz="2000" b="1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Успешно применялись </a:t>
            </a:r>
            <a:r>
              <a:rPr lang="en-US" sz="2000" b="1" dirty="0" err="1" smtClean="0">
                <a:solidFill>
                  <a:srgbClr val="002060"/>
                </a:solidFill>
              </a:rPr>
              <a:t>Zala</a:t>
            </a:r>
            <a:r>
              <a:rPr lang="en-US" sz="2000" b="1" dirty="0" smtClean="0">
                <a:solidFill>
                  <a:srgbClr val="002060"/>
                </a:solidFill>
              </a:rPr>
              <a:t> 421-04</a:t>
            </a:r>
            <a:r>
              <a:rPr lang="ru-RU" sz="2000" b="1" dirty="0" smtClean="0">
                <a:solidFill>
                  <a:srgbClr val="002060"/>
                </a:solidFill>
              </a:rPr>
              <a:t>м  компании ООО «</a:t>
            </a:r>
            <a:r>
              <a:rPr lang="en-US" sz="2000" b="1" dirty="0" err="1" smtClean="0">
                <a:solidFill>
                  <a:srgbClr val="002060"/>
                </a:solidFill>
              </a:rPr>
              <a:t>ZalaAero</a:t>
            </a:r>
            <a:r>
              <a:rPr lang="ru-RU" sz="2000" b="1" dirty="0" smtClean="0">
                <a:solidFill>
                  <a:srgbClr val="002060"/>
                </a:solidFill>
              </a:rPr>
              <a:t>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2" name="Рисунок 11" descr="Иркуск 2010 Zal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754416"/>
            <a:ext cx="4042378" cy="5817855"/>
          </a:xfrm>
          <a:prstGeom prst="rect">
            <a:avLst/>
          </a:prstGeom>
        </p:spPr>
      </p:pic>
      <p:pic>
        <p:nvPicPr>
          <p:cNvPr id="14" name="Picture 2" descr="Zala 421-04М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19" y="2905522"/>
            <a:ext cx="5375809" cy="4042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941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1" cy="69685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-24"/>
            <a:ext cx="1399352" cy="1377374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142392" y="332656"/>
            <a:ext cx="7772400" cy="642943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Применение БЛА в охране лесов НАЧАЛО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540" y="1352267"/>
            <a:ext cx="856895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/>
            <a:r>
              <a:rPr lang="ru-RU" sz="2000" b="1" dirty="0" smtClean="0">
                <a:solidFill>
                  <a:srgbClr val="002060"/>
                </a:solidFill>
              </a:rPr>
              <a:t>2010 </a:t>
            </a:r>
            <a:r>
              <a:rPr lang="ru-RU" sz="2000" b="1" dirty="0">
                <a:solidFill>
                  <a:srgbClr val="002060"/>
                </a:solidFill>
              </a:rPr>
              <a:t>г. Методические рекомендации по применения </a:t>
            </a:r>
            <a:r>
              <a:rPr lang="ru-RU" sz="2000" b="1" dirty="0" smtClean="0">
                <a:solidFill>
                  <a:srgbClr val="002060"/>
                </a:solidFill>
              </a:rPr>
              <a:t>беспилотных </a:t>
            </a:r>
            <a:r>
              <a:rPr lang="ru-RU" sz="2000" b="1" dirty="0">
                <a:solidFill>
                  <a:srgbClr val="002060"/>
                </a:solidFill>
              </a:rPr>
              <a:t>летательных аппаратов в лесном </a:t>
            </a:r>
            <a:r>
              <a:rPr lang="ru-RU" sz="2000" b="1" dirty="0" smtClean="0">
                <a:solidFill>
                  <a:srgbClr val="002060"/>
                </a:solidFill>
              </a:rPr>
              <a:t>хозяйстве:</a:t>
            </a:r>
          </a:p>
          <a:p>
            <a:pPr marL="0" lvl="1" algn="just"/>
            <a:r>
              <a:rPr lang="ru-RU" sz="2000" b="1" dirty="0" smtClean="0">
                <a:solidFill>
                  <a:srgbClr val="002060"/>
                </a:solidFill>
              </a:rPr>
              <a:t>1. Патрулирование локальных территорий  лесного фонда: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2.Лесопатологическое обследование.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3. Противодействие незаконной хозяйственной деятельности в лесах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 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Проведена интеграция БЛА в отраслевые информационные системы «Ясень» и ИСДМ-РОСЛЕСХОЗ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1541" y="3983757"/>
            <a:ext cx="39744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</a:rPr>
              <a:t>В </a:t>
            </a:r>
            <a:r>
              <a:rPr lang="ru-RU" sz="2000" b="1" dirty="0" smtClean="0">
                <a:solidFill>
                  <a:srgbClr val="002060"/>
                </a:solidFill>
              </a:rPr>
              <a:t>2010-2012 </a:t>
            </a:r>
            <a:r>
              <a:rPr lang="ru-RU" sz="2000" b="1" dirty="0">
                <a:solidFill>
                  <a:srgbClr val="002060"/>
                </a:solidFill>
              </a:rPr>
              <a:t>годах </a:t>
            </a:r>
            <a:r>
              <a:rPr lang="ru-RU" sz="2000" b="1" dirty="0" smtClean="0">
                <a:solidFill>
                  <a:srgbClr val="002060"/>
                </a:solidFill>
              </a:rPr>
              <a:t>БЛА применялись </a:t>
            </a:r>
            <a:r>
              <a:rPr lang="ru-RU" sz="2000" b="1" dirty="0">
                <a:solidFill>
                  <a:srgbClr val="002060"/>
                </a:solidFill>
              </a:rPr>
              <a:t>при тушении лесных пожаров в Московской, Рязанской, Ивановской, Томской, Амурской областях.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</a:rPr>
              <a:t>Противодействие незаконному обороту древесины в Вологодской, Амурской областях, Красноярском крае</a:t>
            </a:r>
            <a:r>
              <a:rPr lang="ru-RU" sz="2000" b="1" dirty="0" smtClean="0">
                <a:solidFill>
                  <a:srgbClr val="002060"/>
                </a:solidFill>
              </a:rPr>
              <a:t>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562" y="3789040"/>
            <a:ext cx="5037223" cy="317949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941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0531"/>
            <a:ext cx="9144001" cy="69685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-24"/>
            <a:ext cx="1399352" cy="1377374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685040" y="367191"/>
            <a:ext cx="6944784" cy="642943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002060"/>
                </a:solidFill>
              </a:rPr>
              <a:t>Применение БЛА в охране лесов СЕГОДНЯ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  <a:cs typeface="Tahoma" pitchFamily="34" charset="0"/>
              </a:rPr>
              <a:t>Основные </a:t>
            </a:r>
            <a:r>
              <a:rPr lang="ru-RU" sz="2800" b="1" dirty="0">
                <a:solidFill>
                  <a:srgbClr val="002060"/>
                </a:solidFill>
                <a:latin typeface="Calibri" pitchFamily="34" charset="0"/>
                <a:cs typeface="Tahoma" pitchFamily="34" charset="0"/>
              </a:rPr>
              <a:t>решаемые задачи:</a:t>
            </a:r>
            <a:br>
              <a:rPr lang="ru-RU" sz="2800" b="1" dirty="0">
                <a:solidFill>
                  <a:srgbClr val="002060"/>
                </a:solidFill>
                <a:latin typeface="Calibri" pitchFamily="34" charset="0"/>
                <a:cs typeface="Tahoma" pitchFamily="34" charset="0"/>
              </a:rPr>
            </a:b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5452" y="1103387"/>
            <a:ext cx="8352927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75" algn="just">
              <a:spcBef>
                <a:spcPts val="600"/>
              </a:spcBef>
              <a:buClr>
                <a:srgbClr val="002060"/>
              </a:buClr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Борьба с лесными пожарами</a:t>
            </a:r>
          </a:p>
          <a:p>
            <a:pPr marL="346075" indent="-342900" algn="just"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ü"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патрулирование локальных площадных или линейных объектов; </a:t>
            </a:r>
          </a:p>
          <a:p>
            <a:pPr marL="346075" indent="-342900" algn="just"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ü"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использование БЛА в качестве географически привязанного воздушного пункта наблюдения;</a:t>
            </a:r>
          </a:p>
          <a:p>
            <a:pPr marL="346075" indent="-342900" algn="just"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ü"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осмотр действующих пожаров с использованием инфракрасных камер в чрезвычайные периоды, когда применение классической авиации невозможно; </a:t>
            </a:r>
          </a:p>
          <a:p>
            <a:pPr marL="346075" indent="-342900" algn="just"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ü"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проведение воздушной разведки кромки действующего крупного пожара самостоятельно силами наземных и </a:t>
            </a:r>
            <a:r>
              <a:rPr lang="ru-RU" sz="24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аэромобильных</a:t>
            </a:r>
            <a:r>
              <a:rPr lang="ru-RU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команд тушения; </a:t>
            </a:r>
          </a:p>
          <a:p>
            <a:pPr marL="346075" indent="-342900" algn="just"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ü"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мониторинг состояния торфяных пожаров;</a:t>
            </a:r>
          </a:p>
          <a:p>
            <a:pPr marL="346075" indent="-342900" algn="just"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ü"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использование БЛА в качестве ретранслятора УКВ-связи при организации радиосвязи на лесных пожарах.</a:t>
            </a:r>
            <a:endParaRPr lang="ru-RU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0531"/>
            <a:ext cx="9144001" cy="69685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-24"/>
            <a:ext cx="1399352" cy="1377374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692545" y="349465"/>
            <a:ext cx="6861844" cy="642943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002060"/>
                </a:solidFill>
              </a:rPr>
              <a:t>Применение БЛА в охране лесов СЕГОДНЯ</a:t>
            </a:r>
            <a:r>
              <a:rPr lang="ru-RU" sz="2800" b="1" dirty="0">
                <a:solidFill>
                  <a:srgbClr val="002060"/>
                </a:solidFill>
              </a:rPr>
              <a:t/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Борьба </a:t>
            </a:r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лесными пожарами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452404"/>
            <a:ext cx="9144000" cy="53255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glow rad="63500">
              <a:schemeClr val="bg1"/>
            </a:glow>
          </a:effectLst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79387" y="6000768"/>
            <a:ext cx="8964613" cy="7100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 dirty="0" smtClean="0">
                <a:solidFill>
                  <a:srgbClr val="FFFF00"/>
                </a:solidFill>
              </a:rPr>
              <a:t>Беглый низовой пожар</a:t>
            </a:r>
            <a:r>
              <a:rPr lang="ru-RU" sz="2000" b="1" i="1" dirty="0">
                <a:solidFill>
                  <a:srgbClr val="FFFF00"/>
                </a:solidFill>
              </a:rPr>
              <a:t>, </a:t>
            </a:r>
            <a:r>
              <a:rPr lang="ru-RU" sz="2000" b="1" i="1" dirty="0" err="1" smtClean="0">
                <a:solidFill>
                  <a:srgbClr val="FFFF00"/>
                </a:solidFill>
              </a:rPr>
              <a:t>стопкадр</a:t>
            </a:r>
            <a:r>
              <a:rPr lang="ru-RU" sz="2000" b="1" i="1" dirty="0" smtClean="0">
                <a:solidFill>
                  <a:srgbClr val="FFFF00"/>
                </a:solidFill>
              </a:rPr>
              <a:t> </a:t>
            </a:r>
            <a:r>
              <a:rPr lang="ru-RU" sz="2000" b="1" i="1" dirty="0" err="1" smtClean="0">
                <a:solidFill>
                  <a:srgbClr val="FFFF00"/>
                </a:solidFill>
              </a:rPr>
              <a:t>видеопотока</a:t>
            </a:r>
            <a:r>
              <a:rPr lang="ru-RU" sz="2000" b="1" i="1" dirty="0" smtClean="0">
                <a:solidFill>
                  <a:srgbClr val="FFFF00"/>
                </a:solidFill>
              </a:rPr>
              <a:t>. </a:t>
            </a:r>
            <a:r>
              <a:rPr lang="ru-RU" sz="2000" b="1" i="1" dirty="0">
                <a:solidFill>
                  <a:srgbClr val="FFFF00"/>
                </a:solidFill>
              </a:rPr>
              <a:t>Высота осмотра 2,5 км.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 dirty="0">
                <a:solidFill>
                  <a:srgbClr val="FFFF00"/>
                </a:solidFill>
              </a:rPr>
              <a:t>БЛА </a:t>
            </a:r>
            <a:r>
              <a:rPr lang="en-US" sz="2000" b="1" i="1" dirty="0" err="1">
                <a:solidFill>
                  <a:srgbClr val="FFFF00"/>
                </a:solidFill>
              </a:rPr>
              <a:t>Supercam</a:t>
            </a:r>
            <a:r>
              <a:rPr lang="ru-RU" sz="2000" b="1" i="1" dirty="0">
                <a:solidFill>
                  <a:srgbClr val="FFFF00"/>
                </a:solidFill>
              </a:rPr>
              <a:t>-</a:t>
            </a:r>
            <a:r>
              <a:rPr lang="en-US" sz="2000" b="1" i="1" dirty="0">
                <a:solidFill>
                  <a:srgbClr val="FFFF00"/>
                </a:solidFill>
              </a:rPr>
              <a:t>350</a:t>
            </a:r>
            <a:r>
              <a:rPr lang="ru-RU" sz="2000" b="1" i="1" dirty="0">
                <a:solidFill>
                  <a:srgbClr val="FFFF00"/>
                </a:solidFill>
              </a:rPr>
              <a:t>. 2014 г.</a:t>
            </a:r>
          </a:p>
        </p:txBody>
      </p:sp>
    </p:spTree>
    <p:extLst>
      <p:ext uri="{BB962C8B-B14F-4D97-AF65-F5344CB8AC3E}">
        <p14:creationId xmlns:p14="http://schemas.microsoft.com/office/powerpoint/2010/main" val="1941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10531"/>
            <a:ext cx="9144001" cy="69685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-24"/>
            <a:ext cx="1399352" cy="13773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20741" y="1091776"/>
            <a:ext cx="7146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        Мониторинг состояния торфяных пожаров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Московская область Шатурское лесничество август 2009 г.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55163" y="2661198"/>
            <a:ext cx="4774555" cy="4053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8799" y="1870622"/>
            <a:ext cx="4143845" cy="401480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4572000" y="1857364"/>
            <a:ext cx="4572000" cy="7100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002060"/>
                </a:solidFill>
              </a:rPr>
              <a:t>использование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002060"/>
                </a:solidFill>
              </a:rPr>
              <a:t>оптического диапазона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0" y="5881970"/>
            <a:ext cx="3924300" cy="7100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002060"/>
                </a:solidFill>
              </a:rPr>
              <a:t>использование инфракрасного диапазона</a:t>
            </a:r>
          </a:p>
        </p:txBody>
      </p:sp>
      <p:sp>
        <p:nvSpPr>
          <p:cNvPr id="14" name="Заголовок 7"/>
          <p:cNvSpPr txBox="1">
            <a:spLocks/>
          </p:cNvSpPr>
          <p:nvPr/>
        </p:nvSpPr>
        <p:spPr>
          <a:xfrm>
            <a:off x="1741430" y="237102"/>
            <a:ext cx="6861844" cy="642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rgbClr val="002060"/>
                </a:solidFill>
              </a:rPr>
              <a:t>Применение БЛА в охране лесов СЕГОДНЯ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Борьба с лесными пожарами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10531"/>
            <a:ext cx="9144001" cy="69685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-24"/>
            <a:ext cx="1399352" cy="13773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28272" y="982398"/>
            <a:ext cx="8429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        Мониторинг состояния действующих пожаров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6155458" y="2753748"/>
            <a:ext cx="2924168" cy="7100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002060"/>
                </a:solidFill>
              </a:rPr>
              <a:t>Координация работы групп пожаротушения</a:t>
            </a:r>
          </a:p>
        </p:txBody>
      </p:sp>
      <p:pic>
        <p:nvPicPr>
          <p:cNvPr id="12" name="Picture 2" descr="Пожконтроль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800" y="1484697"/>
            <a:ext cx="6273400" cy="50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bg1"/>
            </a:glow>
          </a:effec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36" y="4572008"/>
            <a:ext cx="2643187" cy="2101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glow rad="63500">
              <a:schemeClr val="bg1"/>
            </a:glow>
          </a:effectLst>
        </p:spPr>
      </p:pic>
      <p:sp>
        <p:nvSpPr>
          <p:cNvPr id="11" name="Заголовок 7"/>
          <p:cNvSpPr>
            <a:spLocks noGrp="1"/>
          </p:cNvSpPr>
          <p:nvPr>
            <p:ph type="ctrTitle"/>
          </p:nvPr>
        </p:nvSpPr>
        <p:spPr>
          <a:xfrm>
            <a:off x="1924979" y="217037"/>
            <a:ext cx="6861844" cy="642943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002060"/>
                </a:solidFill>
              </a:rPr>
              <a:t>Применение БЛА в охране лесов СЕГОДНЯ</a:t>
            </a:r>
            <a:r>
              <a:rPr lang="ru-RU" sz="2800" b="1" dirty="0">
                <a:solidFill>
                  <a:srgbClr val="002060"/>
                </a:solidFill>
              </a:rPr>
              <a:t/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Борьба </a:t>
            </a:r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лесными пожарами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10531"/>
            <a:ext cx="9144001" cy="69685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-24"/>
            <a:ext cx="1399352" cy="1377374"/>
          </a:xfrm>
          <a:prstGeom prst="rect">
            <a:avLst/>
          </a:prstGeom>
        </p:spPr>
      </p:pic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5495419" y="1510586"/>
            <a:ext cx="3246060" cy="13256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002060"/>
                </a:solidFill>
              </a:rPr>
              <a:t>Инспектирование мест проведения рубок и иных хозяйственных мероприятий в лесах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266412" y="5755645"/>
            <a:ext cx="3714776" cy="7100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rgbClr val="002060"/>
                </a:solidFill>
              </a:rPr>
              <a:t>П</a:t>
            </a:r>
            <a:r>
              <a:rPr lang="ru-RU" sz="2000" b="1" dirty="0" smtClean="0">
                <a:solidFill>
                  <a:srgbClr val="002060"/>
                </a:solidFill>
              </a:rPr>
              <a:t>ротиводействие незаконным  рубкам  в лесах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102887" y="1487856"/>
            <a:ext cx="8898269" cy="5298730"/>
            <a:chOff x="102887" y="1487856"/>
            <a:chExt cx="8898269" cy="5298730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51168" y="3214708"/>
              <a:ext cx="4949988" cy="357187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>
              <a:glow rad="63500">
                <a:schemeClr val="bg1"/>
              </a:glow>
            </a:effectLst>
          </p:spPr>
        </p:pic>
        <p:pic>
          <p:nvPicPr>
            <p:cNvPr id="16" name="Picture 2" descr="Незаконка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2887" y="1487856"/>
              <a:ext cx="5249688" cy="3947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63500">
                <a:schemeClr val="bg1"/>
              </a:glow>
            </a:effectLst>
          </p:spPr>
        </p:pic>
      </p:grpSp>
      <p:sp>
        <p:nvSpPr>
          <p:cNvPr id="17" name="Заголовок 7"/>
          <p:cNvSpPr txBox="1">
            <a:spLocks/>
          </p:cNvSpPr>
          <p:nvPr/>
        </p:nvSpPr>
        <p:spPr>
          <a:xfrm>
            <a:off x="1912176" y="367191"/>
            <a:ext cx="6861844" cy="642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rgbClr val="002060"/>
                </a:solidFill>
              </a:rPr>
              <a:t>Применение БЛА в охране лесов СЕГОДНЯ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  <a:latin typeface="Calibri" pitchFamily="32" charset="0"/>
                <a:cs typeface="Tahoma" charset="0"/>
              </a:rPr>
              <a:t>Мониторинг лесопользования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1380</TotalTime>
  <Words>1049</Words>
  <Application>Microsoft Office PowerPoint</Application>
  <PresentationFormat>Экран (4:3)</PresentationFormat>
  <Paragraphs>142</Paragraphs>
  <Slides>19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Tahoma</vt:lpstr>
      <vt:lpstr>Wingdings</vt:lpstr>
      <vt:lpstr>Тема Office</vt:lpstr>
      <vt:lpstr> БЕСПИЛОТНИКИ для охраны и защиты  лесов</vt:lpstr>
      <vt:lpstr>Презентация PowerPoint</vt:lpstr>
      <vt:lpstr>Применение БЛА в охране лесов НАЧАЛО</vt:lpstr>
      <vt:lpstr>Применение БЛА в охране лесов НАЧАЛО</vt:lpstr>
      <vt:lpstr>Применение БЛА в охране лесов СЕГОДНЯ Основные решаемые задачи: </vt:lpstr>
      <vt:lpstr>Применение БЛА в охране лесов СЕГОДНЯ Борьба с лесными пожарами</vt:lpstr>
      <vt:lpstr>Презентация PowerPoint</vt:lpstr>
      <vt:lpstr>Применение БЛА в охране лесов СЕГОДНЯ Борьба с лесными пожарами</vt:lpstr>
      <vt:lpstr>Презентация PowerPoint</vt:lpstr>
      <vt:lpstr>Применение БЛА в охране лесов СЕГОДНЯ Защита лесов от вредителей и болезней</vt:lpstr>
      <vt:lpstr>Применение БЛА в охране лесов СЕГОДНЯ Инспектирование состояния лесного фонда</vt:lpstr>
      <vt:lpstr>Применение БЛА в охране лесов СЕГОДНЯ </vt:lpstr>
      <vt:lpstr>Презентация PowerPoint</vt:lpstr>
      <vt:lpstr>Перспективы БВС в охране лесов от пожаров ЧТО ХОТИМ СЕГОДНЯ?</vt:lpstr>
      <vt:lpstr>Презентация PowerPoint</vt:lpstr>
      <vt:lpstr>Презентация PowerPoint</vt:lpstr>
      <vt:lpstr>Основные проблемы широкого применения БВС в охране лесов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«Разработка требований к перспективной специальной защитной одежде и снаряжению для тушения лесных пожаров»</dc:title>
  <dc:creator>perminov</dc:creator>
  <cp:lastModifiedBy>татьяна</cp:lastModifiedBy>
  <cp:revision>178</cp:revision>
  <dcterms:created xsi:type="dcterms:W3CDTF">2018-09-12T11:59:12Z</dcterms:created>
  <dcterms:modified xsi:type="dcterms:W3CDTF">2019-08-29T22:15:14Z</dcterms:modified>
</cp:coreProperties>
</file>